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322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7E4F7-5005-4317-9E7B-C6DC0AB40F59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23B5E-CF10-4F9C-A3E7-E0CE28E248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401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Here’s a more diagnosis-specific example of the concept map focusing on diabetes. </a:t>
            </a:r>
          </a:p>
          <a:p>
            <a:r>
              <a:rPr lang="en-US" dirty="0"/>
              <a:t>These can be used both during the HEADS interview and in general conversations to approach different discussion areas.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4DB41-5D8B-4A95-95C3-DBFF70EE8A84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2057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39327E-2F92-EAE4-F6C4-FC0B89132A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7A7A9E5-3211-2C04-BC71-70C166F55F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05C6A3-9CF5-8E74-B95D-B415EDD1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A3AF6-04D5-40E7-BE98-B8CD051E44D2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D4532D3-5408-E762-3B48-567275A39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2B9DDC-76C0-55FD-9CC4-95DA30A4A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E19C-4C49-4FF8-BEEC-7DE7ED5C05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5997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F16D43-1370-9921-4F04-FB2050C16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538D05-065B-2B35-CF64-3AE14ECB2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FC7C27-D802-820B-B06F-27C279F91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A3AF6-04D5-40E7-BE98-B8CD051E44D2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917437C-728B-75FA-9238-19F11FF02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FEC927-74F8-1258-1CC5-B994CD80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E19C-4C49-4FF8-BEEC-7DE7ED5C05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1363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4CD9C3-F716-BD09-AAC6-A0365821D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387B90C-8D97-B837-7637-F131B61DC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75EE637-958E-2207-73ED-C0BEC3345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A3AF6-04D5-40E7-BE98-B8CD051E44D2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BD9FE94-13ED-6052-76F5-72663AB88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611968-21E8-22D8-2FC8-9A5386E85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E19C-4C49-4FF8-BEEC-7DE7ED5C05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3084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3EE518-F67F-0DEF-51E4-3038C00CF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BFB6F3-C4A0-B64E-4730-1197396EB8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FB9F52D-333A-AD88-F7EC-A1D83C602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91D2A2B-5536-0D51-ABEB-121AC8E5D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A3AF6-04D5-40E7-BE98-B8CD051E44D2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E189947-16B5-A592-5B27-6AE7AC8C8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DC227DD-2FCC-60E4-D14C-76CD4FFAB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E19C-4C49-4FF8-BEEC-7DE7ED5C05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240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4FDE92-F034-3738-4B35-1324ABA07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850B9B6-8B47-966C-08C8-2BC297CB8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CED40FB-14E6-8A1F-FDC6-FC3CFC794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2EACB86-644D-4737-4306-3B604A0D11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D0C5C3D-1B23-A286-72DA-2E06595409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5260548-FED0-A8DC-7190-8BB7CB499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A3AF6-04D5-40E7-BE98-B8CD051E44D2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DB7008E-16E5-5A3D-21F2-4E2296FF1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66CD1CA-A760-330B-83CE-925A60E16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E19C-4C49-4FF8-BEEC-7DE7ED5C05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7329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62F03B-B4DE-5C3D-043E-2653DE3D0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2147B71-4C75-5CAD-1F0A-AAC9A57DE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A3AF6-04D5-40E7-BE98-B8CD051E44D2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EF2052D-84DE-87F1-ACFB-84D84B170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75B2057-EA6B-F3F5-FF1A-B86A4391D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E19C-4C49-4FF8-BEEC-7DE7ED5C05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1942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6789789-F4F4-24C1-0480-96CF5B32C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A3AF6-04D5-40E7-BE98-B8CD051E44D2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0837B2A-6793-3CAE-94D5-24A8210DB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D3B8F5-34AC-EBF6-C281-43C3AD632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E19C-4C49-4FF8-BEEC-7DE7ED5C05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525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B5D10D-F9BD-6B06-285E-CBB41FDAC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5315AE3-8709-9951-5F8C-F9451A252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C240C55-0F3A-FB42-650D-88DFDE1736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7973165-34DC-114F-D7DB-259A03EE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A3AF6-04D5-40E7-BE98-B8CD051E44D2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301D32-1804-C123-AF32-2DC3AD702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51CA497-2EF1-947B-DECB-6985D0004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E19C-4C49-4FF8-BEEC-7DE7ED5C05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8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3E89CD-FA99-6036-AA6D-D3241F47C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B584F94-3DE4-8FAD-D402-5B6F43541E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D6D0398-62FF-0F4E-3875-F8D6162537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868E250-6499-490E-3AFC-E6B9F597D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A3AF6-04D5-40E7-BE98-B8CD051E44D2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0AFCD35-8562-DB38-4B3E-8DB515A7A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0057CE1-B66A-136F-3336-C70334DB1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E19C-4C49-4FF8-BEEC-7DE7ED5C05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564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DCB4ED-09FF-FF11-907C-965F6D0D5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A231AC1-03BB-0E54-35DD-2E7FE3BC1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4C274B5-7090-4D13-BF99-1E21418CC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A3AF6-04D5-40E7-BE98-B8CD051E44D2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4E985B8-732D-438C-01E3-7F76E243F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F5B8EF9-BD43-0D35-3F2C-DC9CD6BEC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E19C-4C49-4FF8-BEEC-7DE7ED5C05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1551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CD3C522-15C8-1063-6C32-4E875C51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28C2D59-562C-AA48-C4C9-4414C3D62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ECD86DC-8A01-B47E-0E72-0834B7FB8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A3AF6-04D5-40E7-BE98-B8CD051E44D2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AD7CDEA-8D7E-55C4-4795-058392FF3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22D9CCB-C0A8-19CB-3A5B-40A42F2AB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E19C-4C49-4FF8-BEEC-7DE7ED5C05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296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15D5715-B21E-A62F-2D4F-2113E1959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BD616B8-5407-D5B7-E56E-2F965A51B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F423A48-D495-CD93-16CD-D318426D3A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DA3AF6-04D5-40E7-BE98-B8CD051E44D2}" type="datetimeFigureOut">
              <a:rPr lang="sv-SE" smtClean="0"/>
              <a:t>2024-10-30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BCB7D54-82E5-00B1-0287-6A999103D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9DA6B37-3452-CEAD-9748-D62C7623C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3CE19C-4C49-4FF8-BEEC-7DE7ED5C05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699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2024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69267"/>
            <a:ext cx="12192000" cy="8120063"/>
          </a:xfrm>
          <a:prstGeom prst="rect">
            <a:avLst/>
          </a:prstGeom>
        </p:spPr>
      </p:pic>
      <p:sp>
        <p:nvSpPr>
          <p:cNvPr id="6" name="Oval Callout 6"/>
          <p:cNvSpPr/>
          <p:nvPr/>
        </p:nvSpPr>
        <p:spPr>
          <a:xfrm>
            <a:off x="10583858" y="620296"/>
            <a:ext cx="1306964" cy="1240589"/>
          </a:xfrm>
          <a:prstGeom prst="wedgeEllipseCallout">
            <a:avLst>
              <a:gd name="adj1" fmla="val -75473"/>
              <a:gd name="adj2" fmla="val 53336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PHYSICAL ACTIVITY</a:t>
            </a:r>
          </a:p>
        </p:txBody>
      </p:sp>
      <p:sp>
        <p:nvSpPr>
          <p:cNvPr id="7" name="Oval Callout 4"/>
          <p:cNvSpPr/>
          <p:nvPr/>
        </p:nvSpPr>
        <p:spPr>
          <a:xfrm>
            <a:off x="5593347" y="3566695"/>
            <a:ext cx="1119806" cy="928620"/>
          </a:xfrm>
          <a:prstGeom prst="wedgeEllipseCallout">
            <a:avLst>
              <a:gd name="adj1" fmla="val -31658"/>
              <a:gd name="adj2" fmla="val 6631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DIET</a:t>
            </a:r>
          </a:p>
        </p:txBody>
      </p:sp>
      <p:sp>
        <p:nvSpPr>
          <p:cNvPr id="8" name="Oval Callout 7"/>
          <p:cNvSpPr/>
          <p:nvPr/>
        </p:nvSpPr>
        <p:spPr>
          <a:xfrm>
            <a:off x="245347" y="304800"/>
            <a:ext cx="1765264" cy="1620253"/>
          </a:xfrm>
          <a:prstGeom prst="wedgeEllipseCallout">
            <a:avLst>
              <a:gd name="adj1" fmla="val 77107"/>
              <a:gd name="adj2" fmla="val -4440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TRANSFER TO ADULT CARE</a:t>
            </a:r>
          </a:p>
        </p:txBody>
      </p:sp>
      <p:sp>
        <p:nvSpPr>
          <p:cNvPr id="10" name="Oval Callout 4"/>
          <p:cNvSpPr/>
          <p:nvPr/>
        </p:nvSpPr>
        <p:spPr>
          <a:xfrm>
            <a:off x="388153" y="4855410"/>
            <a:ext cx="1622458" cy="946045"/>
          </a:xfrm>
          <a:prstGeom prst="wedgeEllipseCallout">
            <a:avLst>
              <a:gd name="adj1" fmla="val -31658"/>
              <a:gd name="adj2" fmla="val 6631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TREATMENT</a:t>
            </a:r>
          </a:p>
        </p:txBody>
      </p:sp>
      <p:sp>
        <p:nvSpPr>
          <p:cNvPr id="11" name="Oval Callout 4"/>
          <p:cNvSpPr/>
          <p:nvPr/>
        </p:nvSpPr>
        <p:spPr>
          <a:xfrm>
            <a:off x="2289776" y="4545262"/>
            <a:ext cx="1428784" cy="936153"/>
          </a:xfrm>
          <a:prstGeom prst="wedgeEllipseCallout">
            <a:avLst>
              <a:gd name="adj1" fmla="val -31658"/>
              <a:gd name="adj2" fmla="val 6631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DIABETIES</a:t>
            </a:r>
          </a:p>
        </p:txBody>
      </p:sp>
      <p:sp>
        <p:nvSpPr>
          <p:cNvPr id="12" name="Oval Callout 5"/>
          <p:cNvSpPr/>
          <p:nvPr/>
        </p:nvSpPr>
        <p:spPr>
          <a:xfrm>
            <a:off x="5939506" y="383505"/>
            <a:ext cx="1200016" cy="1151874"/>
          </a:xfrm>
          <a:prstGeom prst="wedgeEllipseCallout">
            <a:avLst>
              <a:gd name="adj1" fmla="val 70921"/>
              <a:gd name="adj2" fmla="val 38064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????</a:t>
            </a:r>
          </a:p>
        </p:txBody>
      </p:sp>
      <p:sp>
        <p:nvSpPr>
          <p:cNvPr id="13" name="Oval Callout 2"/>
          <p:cNvSpPr/>
          <p:nvPr/>
        </p:nvSpPr>
        <p:spPr>
          <a:xfrm>
            <a:off x="8546667" y="96253"/>
            <a:ext cx="1736013" cy="1264170"/>
          </a:xfrm>
          <a:prstGeom prst="wedgeEllipseCallout">
            <a:avLst>
              <a:gd name="adj1" fmla="val -64648"/>
              <a:gd name="adj2" fmla="val 88463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SCHOOL AND EDUCATION</a:t>
            </a:r>
          </a:p>
        </p:txBody>
      </p:sp>
      <p:sp>
        <p:nvSpPr>
          <p:cNvPr id="15" name="Oval Callout 8"/>
          <p:cNvSpPr/>
          <p:nvPr/>
        </p:nvSpPr>
        <p:spPr>
          <a:xfrm>
            <a:off x="799013" y="2265406"/>
            <a:ext cx="1953977" cy="1301289"/>
          </a:xfrm>
          <a:prstGeom prst="wedgeEllipseCallout">
            <a:avLst>
              <a:gd name="adj1" fmla="val 16281"/>
              <a:gd name="adj2" fmla="val -8869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ALCOHOL, TOBACCO, DRUGS</a:t>
            </a:r>
          </a:p>
        </p:txBody>
      </p:sp>
      <p:sp>
        <p:nvSpPr>
          <p:cNvPr id="16" name="Oval Callout 10"/>
          <p:cNvSpPr/>
          <p:nvPr/>
        </p:nvSpPr>
        <p:spPr>
          <a:xfrm>
            <a:off x="3004168" y="1759305"/>
            <a:ext cx="2154477" cy="1423902"/>
          </a:xfrm>
          <a:prstGeom prst="wedgeEllipseCallout">
            <a:avLst>
              <a:gd name="adj1" fmla="val -68255"/>
              <a:gd name="adj2" fmla="val -4742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RELATIONSHIPS, SEXUALITY, CONTRACEPTIVES</a:t>
            </a:r>
          </a:p>
        </p:txBody>
      </p:sp>
      <p:sp>
        <p:nvSpPr>
          <p:cNvPr id="17" name="Oval Callout 4"/>
          <p:cNvSpPr/>
          <p:nvPr/>
        </p:nvSpPr>
        <p:spPr>
          <a:xfrm>
            <a:off x="2666987" y="173412"/>
            <a:ext cx="2228216" cy="1151875"/>
          </a:xfrm>
          <a:prstGeom prst="wedgeEllipseCallout">
            <a:avLst>
              <a:gd name="adj1" fmla="val -31658"/>
              <a:gd name="adj2" fmla="val 6631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 SELF IMAGE, </a:t>
            </a:r>
            <a:b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SELF ESTEEM, IDENTITY</a:t>
            </a:r>
          </a:p>
        </p:txBody>
      </p:sp>
      <p:sp>
        <p:nvSpPr>
          <p:cNvPr id="2" name="Oval Callout 6">
            <a:extLst>
              <a:ext uri="{FF2B5EF4-FFF2-40B4-BE49-F238E27FC236}">
                <a16:creationId xmlns:a16="http://schemas.microsoft.com/office/drawing/2014/main" id="{93E91778-660C-F9D3-2BB8-B68586236715}"/>
              </a:ext>
            </a:extLst>
          </p:cNvPr>
          <p:cNvSpPr/>
          <p:nvPr/>
        </p:nvSpPr>
        <p:spPr>
          <a:xfrm>
            <a:off x="5643752" y="1759305"/>
            <a:ext cx="1306964" cy="1240589"/>
          </a:xfrm>
          <a:prstGeom prst="wedgeEllipseCallout">
            <a:avLst>
              <a:gd name="adj1" fmla="val -75473"/>
              <a:gd name="adj2" fmla="val 53336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mbria" panose="02040503050406030204" pitchFamily="18" charset="0"/>
                <a:cs typeface="Times New Roman" panose="02020603050405020304" pitchFamily="18" charset="0"/>
              </a:rPr>
              <a:t>FRIENDS AND SPARE TIME</a:t>
            </a:r>
          </a:p>
        </p:txBody>
      </p:sp>
    </p:spTree>
    <p:extLst>
      <p:ext uri="{BB962C8B-B14F-4D97-AF65-F5344CB8AC3E}">
        <p14:creationId xmlns:p14="http://schemas.microsoft.com/office/powerpoint/2010/main" val="1871600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70</Words>
  <Application>Microsoft Office PowerPoint</Application>
  <PresentationFormat>Bredbild</PresentationFormat>
  <Paragraphs>15</Paragraphs>
  <Slides>2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Calibri Light</vt:lpstr>
      <vt:lpstr>Office-tema</vt:lpstr>
      <vt:lpstr>PowerPoint-presentation</vt:lpstr>
      <vt:lpstr>PowerPoint-presentation</vt:lpstr>
    </vt:vector>
  </TitlesOfParts>
  <Company>University of Gothenburg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Sandra Skogby</dc:creator>
  <cp:lastModifiedBy>Sandra Skogby</cp:lastModifiedBy>
  <cp:revision>1</cp:revision>
  <dcterms:created xsi:type="dcterms:W3CDTF">2024-10-30T14:10:18Z</dcterms:created>
  <dcterms:modified xsi:type="dcterms:W3CDTF">2024-10-30T14:14:24Z</dcterms:modified>
</cp:coreProperties>
</file>